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560" r:id="rId3"/>
    <p:sldId id="643" r:id="rId4"/>
    <p:sldId id="658" r:id="rId5"/>
    <p:sldId id="645" r:id="rId6"/>
    <p:sldId id="646" r:id="rId7"/>
    <p:sldId id="647" r:id="rId8"/>
    <p:sldId id="644" r:id="rId9"/>
    <p:sldId id="648" r:id="rId10"/>
    <p:sldId id="649" r:id="rId11"/>
    <p:sldId id="651" r:id="rId12"/>
    <p:sldId id="650" r:id="rId13"/>
    <p:sldId id="654" r:id="rId14"/>
    <p:sldId id="652" r:id="rId15"/>
    <p:sldId id="655" r:id="rId16"/>
    <p:sldId id="656" r:id="rId17"/>
    <p:sldId id="657" r:id="rId18"/>
    <p:sldId id="653" r:id="rId19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0680" autoAdjust="0"/>
  </p:normalViewPr>
  <p:slideViewPr>
    <p:cSldViewPr>
      <p:cViewPr varScale="1">
        <p:scale>
          <a:sx n="115" d="100"/>
          <a:sy n="115" d="100"/>
        </p:scale>
        <p:origin x="207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4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38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5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6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Hints for Mid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460" y="0"/>
            <a:ext cx="7252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Way to Generate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73968" y="1219200"/>
            <a:ext cx="883602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2. Now we have already generated an array with 10 numbers.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[992,855,423,803, 276,538,553, 217,561, 262]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How to put them into the distance matrix?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can first generate the upper triangle matrix.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(1) Start from the first line--How many numbers need?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FB15EAD-808C-4CBE-BB5B-25F275422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09956"/>
              </p:ext>
            </p:extLst>
          </p:nvPr>
        </p:nvGraphicFramePr>
        <p:xfrm>
          <a:off x="310603" y="4598513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162050058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3084476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00315748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43430584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3493597301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992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803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3429480"/>
                  </a:ext>
                </a:extLst>
              </a:tr>
            </a:tbl>
          </a:graphicData>
        </a:graphic>
      </p:graphicFrame>
      <p:sp>
        <p:nvSpPr>
          <p:cNvPr id="16" name="TextBox 2">
            <a:extLst>
              <a:ext uri="{FF2B5EF4-FFF2-40B4-BE49-F238E27FC236}">
                <a16:creationId xmlns:a16="http://schemas.microsoft.com/office/drawing/2014/main" id="{7317F595-AC26-4AC1-8F2C-E9D34BE56427}"/>
              </a:ext>
            </a:extLst>
          </p:cNvPr>
          <p:cNvSpPr txBox="1"/>
          <p:nvPr/>
        </p:nvSpPr>
        <p:spPr>
          <a:xfrm>
            <a:off x="7809382" y="3758356"/>
            <a:ext cx="37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58B43D-EB26-4F90-8E5D-39659F0EF06B}"/>
              </a:ext>
            </a:extLst>
          </p:cNvPr>
          <p:cNvSpPr/>
          <p:nvPr/>
        </p:nvSpPr>
        <p:spPr>
          <a:xfrm>
            <a:off x="460375" y="1600200"/>
            <a:ext cx="2359025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460" y="0"/>
            <a:ext cx="7252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Way to Generate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73968" y="1219200"/>
            <a:ext cx="88360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(2) Let’s continue [992,855,423,803, 276,538,553, 217,561, 262]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FB15EAD-808C-4CBE-BB5B-25F275422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8617"/>
              </p:ext>
            </p:extLst>
          </p:nvPr>
        </p:nvGraphicFramePr>
        <p:xfrm>
          <a:off x="307975" y="2209800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162050058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3084476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00315748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43430584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3493597301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992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803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3429480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EB18AFD5-A2D6-410F-BBF1-4F46095F5331}"/>
              </a:ext>
            </a:extLst>
          </p:cNvPr>
          <p:cNvSpPr/>
          <p:nvPr/>
        </p:nvSpPr>
        <p:spPr>
          <a:xfrm>
            <a:off x="5029199" y="1174028"/>
            <a:ext cx="1524001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CD7264E-23E9-426F-8C11-223E03946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03873"/>
              </p:ext>
            </p:extLst>
          </p:nvPr>
        </p:nvGraphicFramePr>
        <p:xfrm>
          <a:off x="307975" y="2863832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1929500567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17577030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436988630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2028405380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2381794096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276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538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553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639593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D9FD7C95-444C-4424-99F9-B4B71F66D688}"/>
              </a:ext>
            </a:extLst>
          </p:cNvPr>
          <p:cNvSpPr/>
          <p:nvPr/>
        </p:nvSpPr>
        <p:spPr>
          <a:xfrm>
            <a:off x="6754484" y="1190945"/>
            <a:ext cx="101791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03F73D-B93B-448A-8B82-DA5A3F9C7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61081"/>
              </p:ext>
            </p:extLst>
          </p:nvPr>
        </p:nvGraphicFramePr>
        <p:xfrm>
          <a:off x="307975" y="3429000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1320193384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312125147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562621428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228031306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3879855941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561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8543141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6FC9301-BCFA-4645-975B-B11B48450F46}"/>
              </a:ext>
            </a:extLst>
          </p:cNvPr>
          <p:cNvSpPr/>
          <p:nvPr/>
        </p:nvSpPr>
        <p:spPr>
          <a:xfrm>
            <a:off x="7772400" y="1174028"/>
            <a:ext cx="6858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118BFC-F1AE-466D-9CAB-4DC24AE10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17933"/>
              </p:ext>
            </p:extLst>
          </p:nvPr>
        </p:nvGraphicFramePr>
        <p:xfrm>
          <a:off x="307975" y="4038600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594225823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252535242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410077844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007232966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61266178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847793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656413-BE8A-421E-9699-32B40E19F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627308"/>
              </p:ext>
            </p:extLst>
          </p:nvPr>
        </p:nvGraphicFramePr>
        <p:xfrm>
          <a:off x="307975" y="4633404"/>
          <a:ext cx="8208030" cy="65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594225823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252535242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410077844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007232966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61266178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8477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8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460" y="0"/>
            <a:ext cx="7252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Way to Generate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(3) Now we have the upper triangle.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2400" dirty="0"/>
              <a:t>How to generate the lower triangle?</a:t>
            </a:r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">
            <a:extLst>
              <a:ext uri="{FF2B5EF4-FFF2-40B4-BE49-F238E27FC236}">
                <a16:creationId xmlns:a16="http://schemas.microsoft.com/office/drawing/2014/main" id="{954DA04A-8BC4-4D4B-879B-CCDEC38CBB6B}"/>
              </a:ext>
            </a:extLst>
          </p:cNvPr>
          <p:cNvSpPr txBox="1"/>
          <p:nvPr/>
        </p:nvSpPr>
        <p:spPr>
          <a:xfrm>
            <a:off x="447237" y="2214386"/>
            <a:ext cx="5710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can make a transpose.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E0C7E4-932A-4C4F-83EE-C7DFCF1A4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64"/>
          <a:stretch/>
        </p:blipFill>
        <p:spPr>
          <a:xfrm>
            <a:off x="307975" y="2826035"/>
            <a:ext cx="3806825" cy="16956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BA1473-0566-46F5-8E99-9C7B497C5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/>
          <a:stretch/>
        </p:blipFill>
        <p:spPr>
          <a:xfrm>
            <a:off x="4343400" y="2820726"/>
            <a:ext cx="4319752" cy="23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073" y="0"/>
            <a:ext cx="810766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the elements in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(4) We can sort the elements by ascending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OR by descending</a:t>
            </a:r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CE91595-14FD-4E4E-125B-84338038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59000"/>
            <a:ext cx="74041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0DB58-570F-215A-65CD-311626445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07" y="4460815"/>
            <a:ext cx="7620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460" y="0"/>
            <a:ext cx="7252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Way to Generate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(5) Calculate the sum of c and d. </a:t>
            </a:r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3222EAE-0B63-405F-98E2-6555E447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4" y="2133600"/>
            <a:ext cx="6952046" cy="31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4039" y="0"/>
            <a:ext cx="62177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Calculating in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(6) Calculate the elements in two matrix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NOTE</a:t>
            </a:r>
            <a:r>
              <a:rPr lang="zh-CN" altLang="en-US" sz="2400" dirty="0"/>
              <a:t>：</a:t>
            </a:r>
            <a:r>
              <a:rPr lang="en-US" altLang="zh-CN" sz="2400" dirty="0"/>
              <a:t>The dividend cannot be zero!!!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8601ADF-CA60-9CDD-39D2-EE467429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09800"/>
            <a:ext cx="435142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2776" y="0"/>
            <a:ext cx="65602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“IF” function in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(7) Use "If ”, " </a:t>
            </a:r>
            <a:r>
              <a:rPr lang="en-US" sz="2400" dirty="0" err="1"/>
              <a:t>elif</a:t>
            </a:r>
            <a:r>
              <a:rPr lang="en-US" sz="2400" dirty="0"/>
              <a:t> " and " else " functions to filter results</a:t>
            </a:r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4862CEE-D826-721B-D1D9-230E57C1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57400"/>
            <a:ext cx="658687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5631" y="0"/>
            <a:ext cx="60945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“For” loop in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3987" y="1295400"/>
            <a:ext cx="8836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(8) Use “for…in… with” to loop your code until the condition is met</a:t>
            </a:r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285750" indent="-285750">
              <a:buFont typeface="Arial"/>
              <a:buChar char="•"/>
            </a:pPr>
            <a:endParaRPr lang="en-US" altLang="zh-CN" sz="2400" dirty="0"/>
          </a:p>
          <a:p>
            <a:pPr marL="3943350" lvl="8" indent="-285750">
              <a:buFont typeface="Arial"/>
              <a:buChar char="•"/>
            </a:pPr>
            <a:r>
              <a:rPr lang="en-US" altLang="zh-CN" sz="2400" dirty="0"/>
              <a:t>Since c and d are conjugate matrices, 0 is involved in all operations, so the result is either 0 or wrong.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5154F1B-A127-815F-2FD5-87F8CE84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81200"/>
            <a:ext cx="253239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2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323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2393" y="0"/>
            <a:ext cx="71609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Calculations for elements in the lists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762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List1=[1,2,3,4,5]</a:t>
            </a:r>
          </a:p>
          <a:p>
            <a:r>
              <a:rPr lang="en-US" sz="2400" dirty="0"/>
              <a:t>List2=[6,7,8,9,10]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Sum=[7,9,11,13,15]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Can we use List1+List2?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It seems list can not be calculated directly.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A3BBA4-F544-466B-B263-4AE6EFC3D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4" y="3410606"/>
            <a:ext cx="7562589" cy="1313793"/>
          </a:xfrm>
          <a:prstGeom prst="rect">
            <a:avLst/>
          </a:prstGeom>
        </p:spPr>
      </p:pic>
      <p:sp>
        <p:nvSpPr>
          <p:cNvPr id="11" name="乘号 10">
            <a:extLst>
              <a:ext uri="{FF2B5EF4-FFF2-40B4-BE49-F238E27FC236}">
                <a16:creationId xmlns:a16="http://schemas.microsoft.com/office/drawing/2014/main" id="{DAA70F96-B587-401D-9ACF-6D1BC46E5514}"/>
              </a:ext>
            </a:extLst>
          </p:cNvPr>
          <p:cNvSpPr/>
          <p:nvPr/>
        </p:nvSpPr>
        <p:spPr>
          <a:xfrm>
            <a:off x="5715000" y="3581400"/>
            <a:ext cx="1219200" cy="13792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4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2393" y="0"/>
            <a:ext cx="71609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Calculations for elements in the lists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change</a:t>
            </a:r>
            <a:r>
              <a:rPr lang="zh-CN" altLang="en-US" sz="2400" dirty="0"/>
              <a:t> </a:t>
            </a:r>
            <a:r>
              <a:rPr lang="en-US" altLang="zh-CN" sz="2400" dirty="0"/>
              <a:t>list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array and then do the calculation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Now it is correct!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78163A-6FD5-41FC-B3E7-FBBB21FD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4999"/>
            <a:ext cx="7162800" cy="1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7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073" y="0"/>
            <a:ext cx="490563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elements in a list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762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reverse</a:t>
            </a:r>
            <a:r>
              <a:rPr lang="zh-CN" altLang="en-US" sz="2400" dirty="0"/>
              <a:t> </a:t>
            </a:r>
            <a:r>
              <a:rPr lang="en-US" altLang="zh-CN" sz="2400" dirty="0"/>
              <a:t>the elements direction in a list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E3890-B5AD-33B4-88CC-CB490433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089150"/>
            <a:ext cx="4051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9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8503" y="0"/>
            <a:ext cx="328878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</a:t>
            </a:r>
            <a:r>
              <a:rPr lang="en-US" altLang="zh-CN" sz="3600" b="1" dirty="0" err="1">
                <a:solidFill>
                  <a:schemeClr val="bg1"/>
                </a:solidFill>
              </a:rPr>
              <a:t>umpy</a:t>
            </a:r>
            <a:r>
              <a:rPr lang="en-US" altLang="zh-CN" sz="3600" b="1" dirty="0">
                <a:solidFill>
                  <a:schemeClr val="bg1"/>
                </a:solidFill>
              </a:rPr>
              <a:t> Random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575" y="1219200"/>
            <a:ext cx="8836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1. </a:t>
            </a:r>
            <a:r>
              <a:rPr lang="en-US" sz="2400" dirty="0" err="1"/>
              <a:t>numpy.random.randint</a:t>
            </a:r>
            <a:r>
              <a:rPr lang="en-US" sz="2400" dirty="0"/>
              <a:t>(low, high=None, size=None, </a:t>
            </a:r>
            <a:r>
              <a:rPr lang="en-US" sz="2400" dirty="0" err="1"/>
              <a:t>dtype</a:t>
            </a:r>
            <a:r>
              <a:rPr lang="en-US" sz="2400" dirty="0"/>
              <a:t>=int)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Return random integers from low (inclusive) to high (exclusive).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BE6A18-72CD-4744-A8AD-82618606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607868"/>
            <a:ext cx="7988303" cy="1461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5E18A-54BF-48C2-A57D-1C69401D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9"/>
          <a:stretch/>
        </p:blipFill>
        <p:spPr>
          <a:xfrm>
            <a:off x="762000" y="4177528"/>
            <a:ext cx="6629400" cy="15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8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8503" y="0"/>
            <a:ext cx="328878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</a:t>
            </a:r>
            <a:r>
              <a:rPr lang="en-US" altLang="zh-CN" sz="3600" b="1" dirty="0" err="1">
                <a:solidFill>
                  <a:schemeClr val="bg1"/>
                </a:solidFill>
              </a:rPr>
              <a:t>umpy</a:t>
            </a:r>
            <a:r>
              <a:rPr lang="en-US" altLang="zh-CN" sz="3600" b="1" dirty="0">
                <a:solidFill>
                  <a:schemeClr val="bg1"/>
                </a:solidFill>
              </a:rPr>
              <a:t> Random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575" y="1219200"/>
            <a:ext cx="88360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2. </a:t>
            </a:r>
            <a:r>
              <a:rPr lang="en-US" sz="2400" dirty="0" err="1"/>
              <a:t>numpy.random.normal</a:t>
            </a:r>
            <a:r>
              <a:rPr lang="en-US" sz="2400" dirty="0"/>
              <a:t>(loc=0.0, scale=1.0, size=None)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Draw random samples from a normal (Gaussian) distribution.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loc: Mean (“</a:t>
            </a:r>
            <a:r>
              <a:rPr lang="en-US" sz="2400" dirty="0" err="1"/>
              <a:t>centre</a:t>
            </a:r>
            <a:r>
              <a:rPr lang="en-US" sz="2400" dirty="0"/>
              <a:t>”) of the distribution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scale: Standard deviation (spread or “width”) of the distribution. Must be non-negative.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size: Output shape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508D3-5E8F-43AD-8F02-FE15D315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50" y="4448088"/>
            <a:ext cx="7751617" cy="1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6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8503" y="0"/>
            <a:ext cx="328878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</a:t>
            </a:r>
            <a:r>
              <a:rPr lang="en-US" altLang="zh-CN" sz="3600" b="1" dirty="0" err="1">
                <a:solidFill>
                  <a:schemeClr val="bg1"/>
                </a:solidFill>
              </a:rPr>
              <a:t>umpy</a:t>
            </a:r>
            <a:r>
              <a:rPr lang="en-US" altLang="zh-CN" sz="3600" b="1" dirty="0">
                <a:solidFill>
                  <a:schemeClr val="bg1"/>
                </a:solidFill>
              </a:rPr>
              <a:t> Random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F6BCCE-5675-49AF-A067-9CB9602B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33"/>
          <a:stretch/>
        </p:blipFill>
        <p:spPr>
          <a:xfrm>
            <a:off x="307975" y="1295400"/>
            <a:ext cx="8470232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BB541F-F322-4AB9-A7FD-1AC840F11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8" b="21474"/>
          <a:stretch/>
        </p:blipFill>
        <p:spPr>
          <a:xfrm>
            <a:off x="294837" y="2814648"/>
            <a:ext cx="7616825" cy="14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55862" y="0"/>
            <a:ext cx="361406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N</a:t>
            </a:r>
            <a:r>
              <a:rPr lang="en-US" altLang="zh-CN" sz="3600" b="1" dirty="0" err="1">
                <a:solidFill>
                  <a:schemeClr val="bg1"/>
                </a:solidFill>
              </a:rPr>
              <a:t>umpy</a:t>
            </a:r>
            <a:r>
              <a:rPr lang="en-US" altLang="zh-CN" sz="3600" b="1" dirty="0">
                <a:solidFill>
                  <a:schemeClr val="bg1"/>
                </a:solidFill>
              </a:rPr>
              <a:t> Transpose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T function to make a transpose the matrix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Now we have a matrix a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6701D1-7E63-49E7-BECF-4F049D70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133600"/>
            <a:ext cx="6400800" cy="1549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1D6CD7-763B-40B9-BE27-43B1ED61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840780"/>
            <a:ext cx="7083425" cy="2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460" y="0"/>
            <a:ext cx="725288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 Way to Generate a Distance Matrix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0763114-EC22-4A3D-BC56-2028D054DDDD}"/>
              </a:ext>
            </a:extLst>
          </p:cNvPr>
          <p:cNvSpPr txBox="1"/>
          <p:nvPr/>
        </p:nvSpPr>
        <p:spPr>
          <a:xfrm>
            <a:off x="155575" y="1219200"/>
            <a:ext cx="88360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Suppose we are going to generate a 5*5 distance matrix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1. How many numbers do we need?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4+3+2+1=10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5DF4F88-4BC5-4395-B052-45A5FB66D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838226"/>
              </p:ext>
            </p:extLst>
          </p:nvPr>
        </p:nvGraphicFramePr>
        <p:xfrm>
          <a:off x="467985" y="2286000"/>
          <a:ext cx="8208030" cy="327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606">
                  <a:extLst>
                    <a:ext uri="{9D8B030D-6E8A-4147-A177-3AD203B41FA5}">
                      <a16:colId xmlns:a16="http://schemas.microsoft.com/office/drawing/2014/main" val="162050058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30844765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100315748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434305849"/>
                    </a:ext>
                  </a:extLst>
                </a:gridCol>
                <a:gridCol w="1641606">
                  <a:extLst>
                    <a:ext uri="{9D8B030D-6E8A-4147-A177-3AD203B41FA5}">
                      <a16:colId xmlns:a16="http://schemas.microsoft.com/office/drawing/2014/main" val="3493597301"/>
                    </a:ext>
                  </a:extLst>
                </a:gridCol>
              </a:tblGrid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992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855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423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803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3429480"/>
                  </a:ext>
                </a:extLst>
              </a:tr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992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276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538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553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2865094"/>
                  </a:ext>
                </a:extLst>
              </a:tr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276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217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561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60318766"/>
                  </a:ext>
                </a:extLst>
              </a:tr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423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538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03888926"/>
                  </a:ext>
                </a:extLst>
              </a:tr>
              <a:tr h="6540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803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553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561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262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491880"/>
                  </a:ext>
                </a:extLst>
              </a:tr>
            </a:tbl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7F53C9-15DC-4C66-8189-AB48DF4FC690}"/>
              </a:ext>
            </a:extLst>
          </p:cNvPr>
          <p:cNvCxnSpPr>
            <a:cxnSpLocks/>
          </p:cNvCxnSpPr>
          <p:nvPr/>
        </p:nvCxnSpPr>
        <p:spPr>
          <a:xfrm>
            <a:off x="685799" y="2362199"/>
            <a:ext cx="7772401" cy="31351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08EE44A-073C-4481-B7F2-613E878C5F4E}"/>
              </a:ext>
            </a:extLst>
          </p:cNvPr>
          <p:cNvCxnSpPr>
            <a:cxnSpLocks/>
          </p:cNvCxnSpPr>
          <p:nvPr/>
        </p:nvCxnSpPr>
        <p:spPr>
          <a:xfrm>
            <a:off x="1066800" y="25146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B87F1B7-AAEA-4AA4-8010-0927D3F2C42D}"/>
              </a:ext>
            </a:extLst>
          </p:cNvPr>
          <p:cNvCxnSpPr>
            <a:cxnSpLocks/>
          </p:cNvCxnSpPr>
          <p:nvPr/>
        </p:nvCxnSpPr>
        <p:spPr>
          <a:xfrm>
            <a:off x="685799" y="2362200"/>
            <a:ext cx="77724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92F7AB6-7EBA-4CF3-85FB-C20F98361FBF}"/>
              </a:ext>
            </a:extLst>
          </p:cNvPr>
          <p:cNvCxnSpPr>
            <a:cxnSpLocks/>
          </p:cNvCxnSpPr>
          <p:nvPr/>
        </p:nvCxnSpPr>
        <p:spPr>
          <a:xfrm>
            <a:off x="8458200" y="2362200"/>
            <a:ext cx="0" cy="31351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5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74730</TotalTime>
  <Words>542</Words>
  <Application>Microsoft Macintosh PowerPoint</Application>
  <PresentationFormat>On-screen Show (4:3)</PresentationFormat>
  <Paragraphs>204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等线</vt:lpstr>
      <vt:lpstr>Arial</vt:lpstr>
      <vt:lpstr>Office Theme</vt:lpstr>
      <vt:lpstr>Hints for Mid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Li, Quanxin</cp:lastModifiedBy>
  <cp:revision>775</cp:revision>
  <dcterms:created xsi:type="dcterms:W3CDTF">2015-04-30T01:39:07Z</dcterms:created>
  <dcterms:modified xsi:type="dcterms:W3CDTF">2024-09-27T20:34:29Z</dcterms:modified>
</cp:coreProperties>
</file>